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  <p:sldMasterId id="2147483680" r:id="rId2"/>
    <p:sldMasterId id="2147483681" r:id="rId3"/>
  </p:sldMasterIdLst>
  <p:notesMasterIdLst>
    <p:notesMasterId r:id="rId20"/>
  </p:notesMasterIdLst>
  <p:sldIdLst>
    <p:sldId id="256" r:id="rId4"/>
    <p:sldId id="257" r:id="rId5"/>
    <p:sldId id="258" r:id="rId6"/>
    <p:sldId id="259" r:id="rId7"/>
    <p:sldId id="260" r:id="rId8"/>
    <p:sldId id="289" r:id="rId9"/>
    <p:sldId id="261" r:id="rId10"/>
    <p:sldId id="262" r:id="rId11"/>
    <p:sldId id="299" r:id="rId12"/>
    <p:sldId id="300" r:id="rId13"/>
    <p:sldId id="301" r:id="rId14"/>
    <p:sldId id="302" r:id="rId15"/>
    <p:sldId id="263" r:id="rId16"/>
    <p:sldId id="264" r:id="rId17"/>
    <p:sldId id="265" r:id="rId18"/>
    <p:sldId id="266" r:id="rId19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1"/>
      <p:bold r:id="rId22"/>
      <p:italic r:id="rId23"/>
      <p:boldItalic r:id="rId24"/>
    </p:embeddedFont>
    <p:embeddedFont>
      <p:font typeface="Roboto Medium" panose="02000000000000000000" pitchFamily="2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533">
          <p15:clr>
            <a:srgbClr val="A4A3A4"/>
          </p15:clr>
        </p15:guide>
        <p15:guide id="2" pos="397">
          <p15:clr>
            <a:srgbClr val="9AA0A6"/>
          </p15:clr>
        </p15:guide>
        <p15:guide id="3" orient="horz" pos="3240">
          <p15:clr>
            <a:srgbClr val="9AA0A6"/>
          </p15:clr>
        </p15:guide>
        <p15:guide id="4" orient="horz">
          <p15:clr>
            <a:srgbClr val="747775"/>
          </p15:clr>
        </p15:guide>
        <p15:guide id="5" orient="horz" pos="51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F7FD4D3-2557-4429-BAA6-1C0A7345D9B1}">
  <a:tblStyle styleId="{CF7FD4D3-2557-4429-BAA6-1C0A7345D9B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9" d="100"/>
          <a:sy n="129" d="100"/>
        </p:scale>
        <p:origin x="1104" y="138"/>
      </p:cViewPr>
      <p:guideLst>
        <p:guide pos="5533"/>
        <p:guide pos="397"/>
        <p:guide orient="horz" pos="3240"/>
        <p:guide orient="horz"/>
        <p:guide orient="horz" pos="51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.fntdata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ce85d903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ce85d903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5371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33013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657065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f98075b259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f98075b259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104438fca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104438fca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0f7d84ce1d_0_3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0f7d84ce1d_0_3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41727d1ac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41727d1ac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0f7d84ce1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0f7d84ce1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de823becd0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de823becd0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0f7d84ce1d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0f7d84ce1d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98075b259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98075b259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3ce85d903d_0_6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3ce85d903d_0_6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f98075b259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f98075b259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df29b9fb2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df29b9fb2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04666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 rotWithShape="1">
          <a:blip r:embed="rId2">
            <a:alphaModFix/>
          </a:blip>
          <a:srcRect l="99" r="99"/>
          <a:stretch/>
        </p:blipFill>
        <p:spPr>
          <a:xfrm>
            <a:off x="-17925" y="-10075"/>
            <a:ext cx="9194726" cy="5182151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944650" y="4350425"/>
            <a:ext cx="8293200" cy="4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1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944650" y="1769200"/>
            <a:ext cx="7379700" cy="23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600"/>
              <a:buNone/>
              <a:defRPr sz="5600">
                <a:solidFill>
                  <a:schemeClr val="lt1"/>
                </a:solidFill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1">
  <p:cSld name="CUSTOM_2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2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0" name="Google Shape;50;p12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Courier New"/>
              <a:buNone/>
              <a:defRPr sz="11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кодом 2">
  <p:cSld name="CUSTOM_2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590475" y="1364975"/>
            <a:ext cx="7988400" cy="3412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754725" y="1516446"/>
            <a:ext cx="82263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Courier New"/>
              <a:buNone/>
              <a:defRPr sz="11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1">
  <p:cSld name="CUSTOM_4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544050" y="1350425"/>
            <a:ext cx="5316300" cy="9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606200" y="2144231"/>
            <a:ext cx="7938600" cy="24645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2"/>
          </p:nvPr>
        </p:nvSpPr>
        <p:spPr>
          <a:xfrm>
            <a:off x="795050" y="2220038"/>
            <a:ext cx="7568100" cy="236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КОД+ТЕКСТ 2">
  <p:cSld name="CUSTOM_4_1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/>
          <p:nvPr/>
        </p:nvSpPr>
        <p:spPr>
          <a:xfrm>
            <a:off x="362300" y="1384249"/>
            <a:ext cx="4748700" cy="3393300"/>
          </a:xfrm>
          <a:prstGeom prst="rect">
            <a:avLst/>
          </a:prstGeom>
          <a:solidFill>
            <a:srgbClr val="FBFBF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3" name="Google Shape;63;p15"/>
          <p:cNvSpPr txBox="1">
            <a:spLocks noGrp="1"/>
          </p:cNvSpPr>
          <p:nvPr>
            <p:ph type="subTitle" idx="1"/>
          </p:nvPr>
        </p:nvSpPr>
        <p:spPr>
          <a:xfrm>
            <a:off x="500550" y="1474819"/>
            <a:ext cx="4428600" cy="34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Courier New"/>
              <a:buNone/>
              <a:defRPr sz="1300">
                <a:latin typeface="Courier New"/>
                <a:ea typeface="Courier New"/>
                <a:cs typeface="Courier New"/>
                <a:sym typeface="Courier New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2"/>
          </p:nvPr>
        </p:nvSpPr>
        <p:spPr>
          <a:xfrm>
            <a:off x="5555275" y="1474819"/>
            <a:ext cx="3151200" cy="32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лок текст + картинка" type="title">
  <p:cSld name="TITL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495300" y="1493850"/>
            <a:ext cx="4424100" cy="21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71" name="Google Shape;71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283625" y="843000"/>
            <a:ext cx="3457500" cy="3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47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Цитата, фон градиент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604350" y="1999200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этапы процесса">
  <p:cSld name="CUSTOM_5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77" name="Google Shape;77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22851" y="1821363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8" name="Google Shape;7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8289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79" name="Google Shape;7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7615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80" name="Google Shape;8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7001" y="1821362"/>
            <a:ext cx="164321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81" name="Google Shape;81;p19"/>
          <p:cNvSpPr txBox="1"/>
          <p:nvPr/>
        </p:nvSpPr>
        <p:spPr>
          <a:xfrm>
            <a:off x="121300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1</a:t>
            </a:r>
            <a:endParaRPr sz="1500" b="1" dirty="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9"/>
          <p:cNvSpPr txBox="1"/>
          <p:nvPr/>
        </p:nvSpPr>
        <p:spPr>
          <a:xfrm>
            <a:off x="3058443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2</a:t>
            </a:r>
            <a:endParaRPr sz="1500" b="1" dirty="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3" name="Google Shape;83;p19"/>
          <p:cNvSpPr txBox="1"/>
          <p:nvPr/>
        </p:nvSpPr>
        <p:spPr>
          <a:xfrm>
            <a:off x="4817770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3</a:t>
            </a:r>
            <a:endParaRPr sz="1500" b="1" dirty="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4" name="Google Shape;84;p19"/>
          <p:cNvSpPr txBox="1"/>
          <p:nvPr/>
        </p:nvSpPr>
        <p:spPr>
          <a:xfrm>
            <a:off x="6637156" y="1944853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>
                <a:solidFill>
                  <a:srgbClr val="EEEEEE"/>
                </a:solidFill>
                <a:latin typeface="Roboto"/>
                <a:ea typeface="Roboto"/>
                <a:cs typeface="Roboto"/>
                <a:sym typeface="Roboto"/>
              </a:rPr>
              <a:t>Этап 4</a:t>
            </a:r>
            <a:endParaRPr sz="1500" b="1" dirty="0">
              <a:solidFill>
                <a:srgbClr val="EEEEE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5" name="Google Shape;85;p19"/>
          <p:cNvSpPr txBox="1"/>
          <p:nvPr/>
        </p:nvSpPr>
        <p:spPr>
          <a:xfrm>
            <a:off x="98290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6" name="Google Shape;86;p19"/>
          <p:cNvSpPr txBox="1"/>
          <p:nvPr/>
        </p:nvSpPr>
        <p:spPr>
          <a:xfrm>
            <a:off x="2828343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7" name="Google Shape;87;p19"/>
          <p:cNvSpPr txBox="1"/>
          <p:nvPr/>
        </p:nvSpPr>
        <p:spPr>
          <a:xfrm>
            <a:off x="4587670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" name="Google Shape;88;p19"/>
          <p:cNvSpPr txBox="1"/>
          <p:nvPr/>
        </p:nvSpPr>
        <p:spPr>
          <a:xfrm>
            <a:off x="6407056" y="3241600"/>
            <a:ext cx="1523100" cy="109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Описание данных в виде набора сущностей, отношений между ними, атрибутов сущностей, </a:t>
            </a:r>
            <a:r>
              <a:rPr lang="ru" sz="9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их типов данных, соглашений </a:t>
            </a:r>
            <a:endParaRPr sz="900" i="0" u="none" strike="noStrike" cap="none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1A1A"/>
              </a:buClr>
              <a:buSzPts val="1900"/>
              <a:buFont typeface="Roboto"/>
              <a:buNone/>
            </a:pPr>
            <a:r>
              <a:rPr lang="ru" sz="90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об именовании и правил проверки целостностей </a:t>
            </a:r>
            <a:endParaRPr sz="900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в 2 колонки ">
  <p:cSld name="CUSTOM_8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1" name="Google Shape;91;p20"/>
          <p:cNvGraphicFramePr/>
          <p:nvPr/>
        </p:nvGraphicFramePr>
        <p:xfrm>
          <a:off x="655650" y="1745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3800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10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791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 Описание эксперимента</a:t>
                      </a:r>
                      <a:r>
                        <a:rPr lang="ru" sz="1700" b="1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000"/>
                        </a:spcAft>
                        <a:buNone/>
                      </a:pPr>
                      <a:r>
                        <a:rPr lang="ru" sz="17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 Технические детали</a:t>
                      </a:r>
                      <a:endParaRPr sz="17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16175">
                <a:tc>
                  <a:txBody>
                    <a:bodyPr/>
                    <a:lstStyle/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Гипотеза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Целевая аудитория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  Ожидаемый результат</a:t>
                      </a: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Roboto"/>
                        <a:buChar char="●"/>
                      </a:pPr>
                      <a:r>
                        <a:rPr lang="ru" sz="17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Реализация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Настройки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457200" lvl="0" indent="-32385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500"/>
                        <a:buFont typeface="Roboto"/>
                        <a:buChar char="●"/>
                      </a:pPr>
                      <a:r>
                        <a:rPr lang="ru" sz="15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Метрики</a:t>
                      </a:r>
                      <a:endParaRPr sz="15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сылка на источник" type="twoColTx">
  <p:cSld name="TITLE_AND_TWO_COLUMN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1"/>
          <p:cNvSpPr txBox="1"/>
          <p:nvPr/>
        </p:nvSpPr>
        <p:spPr>
          <a:xfrm>
            <a:off x="556300" y="4554000"/>
            <a:ext cx="4239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добавьте ссылку на источник</a:t>
            </a:r>
            <a:endParaRPr sz="1100" dirty="0">
              <a:solidFill>
                <a:srgbClr val="013D85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Белый слайд + заголовок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500550" y="1784775"/>
            <a:ext cx="7935300" cy="114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с подтемой">
  <p:cSld name="MAIN_POIN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2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600"/>
              <a:buNone/>
              <a:defRPr sz="460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аблица ">
  <p:cSld name="CUSTOM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aphicFrame>
        <p:nvGraphicFramePr>
          <p:cNvPr id="98" name="Google Shape;98;p23"/>
          <p:cNvGraphicFramePr/>
          <p:nvPr/>
        </p:nvGraphicFramePr>
        <p:xfrm>
          <a:off x="608700" y="1593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395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847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7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061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b="1" dirty="0">
                        <a:solidFill>
                          <a:srgbClr val="4811C5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600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Название столбца</a:t>
                      </a:r>
                      <a:endParaRPr sz="1600"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 anchor="ctr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ru" sz="1300">
                          <a:solidFill>
                            <a:srgbClr val="000000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Текст нежирным шрифтом</a:t>
                      </a:r>
                      <a:endParaRPr sz="1300" dirty="0">
                        <a:solidFill>
                          <a:srgbClr val="000000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0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b="1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  <a:endParaRPr b="1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 dirty="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9D9D9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плашки + иллюстрация">
  <p:cSld name="SECTION_TITLE_AND_DESCRIPTION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  <p:sp>
        <p:nvSpPr>
          <p:cNvPr id="101" name="Google Shape;101;p24"/>
          <p:cNvSpPr/>
          <p:nvPr/>
        </p:nvSpPr>
        <p:spPr>
          <a:xfrm>
            <a:off x="791625" y="1039150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" name="Google Shape;102;p24"/>
          <p:cNvSpPr/>
          <p:nvPr/>
        </p:nvSpPr>
        <p:spPr>
          <a:xfrm>
            <a:off x="791625" y="1904882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24"/>
          <p:cNvSpPr/>
          <p:nvPr/>
        </p:nvSpPr>
        <p:spPr>
          <a:xfrm>
            <a:off x="791625" y="2770607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24"/>
          <p:cNvSpPr/>
          <p:nvPr/>
        </p:nvSpPr>
        <p:spPr>
          <a:xfrm>
            <a:off x="791625" y="3636339"/>
            <a:ext cx="3640800" cy="705900"/>
          </a:xfrm>
          <a:prstGeom prst="roundRect">
            <a:avLst>
              <a:gd name="adj" fmla="val 16667"/>
            </a:avLst>
          </a:prstGeom>
          <a:solidFill>
            <a:srgbClr val="EEEEEE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5" name="Google Shape;105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900" y="1409075"/>
            <a:ext cx="2468700" cy="24687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блока">
  <p:cSld name="CUSTOM_7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26"/>
          <p:cNvSpPr/>
          <p:nvPr/>
        </p:nvSpPr>
        <p:spPr>
          <a:xfrm>
            <a:off x="932713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1" name="Google Shape;111;p26"/>
          <p:cNvSpPr/>
          <p:nvPr/>
        </p:nvSpPr>
        <p:spPr>
          <a:xfrm>
            <a:off x="3436420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2" name="Google Shape;112;p26"/>
          <p:cNvSpPr/>
          <p:nvPr/>
        </p:nvSpPr>
        <p:spPr>
          <a:xfrm>
            <a:off x="5940127" y="1748200"/>
            <a:ext cx="2127900" cy="29298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073575" y="2074863"/>
            <a:ext cx="1846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sz="1100" dirty="0"/>
          </a:p>
        </p:txBody>
      </p:sp>
      <p:sp>
        <p:nvSpPr>
          <p:cNvPr id="114" name="Google Shape;114;p26"/>
          <p:cNvSpPr txBox="1"/>
          <p:nvPr/>
        </p:nvSpPr>
        <p:spPr>
          <a:xfrm>
            <a:off x="3530920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dirty="0"/>
          </a:p>
        </p:txBody>
      </p:sp>
      <p:sp>
        <p:nvSpPr>
          <p:cNvPr id="115" name="Google Shape;115;p26"/>
          <p:cNvSpPr txBox="1"/>
          <p:nvPr/>
        </p:nvSpPr>
        <p:spPr>
          <a:xfrm>
            <a:off x="6080975" y="2074863"/>
            <a:ext cx="1938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Поле для текста</a:t>
            </a:r>
            <a:endParaRPr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жный тезис крупным шрифтом " type="secHead">
  <p:cSld name="SECTION_HEAD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8"/>
          <p:cNvSpPr txBox="1">
            <a:spLocks noGrp="1"/>
          </p:cNvSpPr>
          <p:nvPr>
            <p:ph type="title"/>
          </p:nvPr>
        </p:nvSpPr>
        <p:spPr>
          <a:xfrm>
            <a:off x="500550" y="1940306"/>
            <a:ext cx="79353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2" name="Google Shape;122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">
  <p:cSld name="CUSTOM_3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0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аш макет 1">
  <p:cSld name="CUSTOM_5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500550" y="1426469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238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500"/>
              <a:buChar char="●"/>
              <a:defRPr sz="1500"/>
            </a:lvl1pPr>
            <a:lvl2pPr marL="914400" lvl="1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2pPr>
            <a:lvl3pPr marL="1371600" lvl="2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3pPr>
            <a:lvl4pPr marL="1828800" lvl="3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4pPr>
            <a:lvl5pPr marL="2286000" lvl="4" indent="-3111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  <a:defRPr sz="1300"/>
            </a:lvl5pPr>
            <a:lvl6pPr marL="2743200" lvl="5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6pPr>
            <a:lvl7pPr marL="3200400" lvl="6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●"/>
              <a:defRPr sz="1300"/>
            </a:lvl7pPr>
            <a:lvl8pPr marL="3657600" lvl="7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○"/>
              <a:defRPr sz="1300"/>
            </a:lvl8pPr>
            <a:lvl9pPr marL="4114800" lvl="8" indent="-311150" rtl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SzPts val="1300"/>
              <a:buChar char="■"/>
              <a:defRPr sz="13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ма вебинара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500550" y="821213"/>
            <a:ext cx="8520600" cy="198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subTitle" idx="1"/>
          </p:nvPr>
        </p:nvSpPr>
        <p:spPr>
          <a:xfrm>
            <a:off x="500550" y="457313"/>
            <a:ext cx="7796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subTitle" idx="2"/>
          </p:nvPr>
        </p:nvSpPr>
        <p:spPr>
          <a:xfrm>
            <a:off x="3135425" y="2978831"/>
            <a:ext cx="58563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500"/>
              <a:buNone/>
              <a:defRPr sz="15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2300"/>
              <a:buNone/>
              <a:defRPr sz="2300" b="1">
                <a:solidFill>
                  <a:srgbClr val="013D85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ubTitle" idx="3"/>
          </p:nvPr>
        </p:nvSpPr>
        <p:spPr>
          <a:xfrm>
            <a:off x="3135425" y="3278981"/>
            <a:ext cx="5856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ubTitle" idx="4"/>
          </p:nvPr>
        </p:nvSpPr>
        <p:spPr>
          <a:xfrm>
            <a:off x="3135425" y="3662550"/>
            <a:ext cx="5856300" cy="10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397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 слайд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  <p:pic>
        <p:nvPicPr>
          <p:cNvPr id="31" name="Google Shape;31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7"/>
          <p:cNvSpPr txBox="1">
            <a:spLocks noGrp="1"/>
          </p:cNvSpPr>
          <p:nvPr>
            <p:ph type="title"/>
          </p:nvPr>
        </p:nvSpPr>
        <p:spPr>
          <a:xfrm>
            <a:off x="651425" y="396394"/>
            <a:ext cx="7706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 себе">
  <p:cSld name="CUSTOM_1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ubTitle" idx="1"/>
          </p:nvPr>
        </p:nvSpPr>
        <p:spPr>
          <a:xfrm>
            <a:off x="3891775" y="1716281"/>
            <a:ext cx="4391700" cy="5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3D85"/>
              </a:buClr>
              <a:buSzPts val="1600"/>
              <a:buNone/>
              <a:defRPr sz="1600" b="1">
                <a:solidFill>
                  <a:srgbClr val="013D85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None/>
              <a:defRPr sz="23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ubTitle" idx="2"/>
          </p:nvPr>
        </p:nvSpPr>
        <p:spPr>
          <a:xfrm>
            <a:off x="3891775" y="2252801"/>
            <a:ext cx="5095200" cy="25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 b="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+описание">
  <p:cSld name="SECTION_TITLE_AND_DESCRI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609075" y="12208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ubTitle" idx="1"/>
          </p:nvPr>
        </p:nvSpPr>
        <p:spPr>
          <a:xfrm>
            <a:off x="609075" y="2916213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 sz="17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23850">
              <a:spcBef>
                <a:spcPts val="0"/>
              </a:spcBef>
              <a:spcAft>
                <a:spcPts val="0"/>
              </a:spcAft>
              <a:buSzPts val="1500"/>
              <a:buChar char="○"/>
              <a:defRPr/>
            </a:lvl2pPr>
            <a:lvl3pPr marL="1371600" lvl="2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3pPr>
            <a:lvl4pPr marL="1828800" lvl="3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4pPr>
            <a:lvl5pPr marL="2286000" lvl="4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5pPr>
            <a:lvl6pPr marL="2743200" lvl="5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6pPr>
            <a:lvl7pPr marL="3200400" lvl="6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7pPr>
            <a:lvl8pPr marL="3657600" lvl="7" indent="-311150">
              <a:spcBef>
                <a:spcPts val="0"/>
              </a:spcBef>
              <a:spcAft>
                <a:spcPts val="0"/>
              </a:spcAft>
              <a:buSzPts val="1300"/>
              <a:buChar char="○"/>
              <a:defRPr/>
            </a:lvl8pPr>
            <a:lvl9pPr marL="4114800" lvl="8" indent="-311150">
              <a:spcBef>
                <a:spcPts val="0"/>
              </a:spcBef>
              <a:spcAft>
                <a:spcPts val="0"/>
              </a:spcAft>
              <a:buSzPts val="13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1.png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●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○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Char char="■"/>
              <a:defRPr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8" name="Google Shape;6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7"/>
          <p:cNvSpPr txBox="1">
            <a:spLocks noGrp="1"/>
          </p:cNvSpPr>
          <p:nvPr>
            <p:ph type="title"/>
          </p:nvPr>
        </p:nvSpPr>
        <p:spPr>
          <a:xfrm>
            <a:off x="500550" y="330736"/>
            <a:ext cx="8520600" cy="97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"/>
              <a:buNone/>
              <a:defRPr sz="31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8" name="Google Shape;118;p27"/>
          <p:cNvSpPr txBox="1">
            <a:spLocks noGrp="1"/>
          </p:cNvSpPr>
          <p:nvPr>
            <p:ph type="body" idx="1"/>
          </p:nvPr>
        </p:nvSpPr>
        <p:spPr>
          <a:xfrm>
            <a:off x="424350" y="1578869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65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Roboto"/>
              <a:buChar char="●"/>
              <a:defRPr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238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Char char="○"/>
              <a:defRPr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○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115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■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119" name="Google Shape;119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35"/>
          <p:cNvPicPr preferRelativeResize="0"/>
          <p:nvPr/>
        </p:nvPicPr>
        <p:blipFill rotWithShape="1">
          <a:blip r:embed="rId3">
            <a:alphaModFix/>
          </a:blip>
          <a:srcRect l="18598" r="18591"/>
          <a:stretch/>
        </p:blipFill>
        <p:spPr>
          <a:xfrm>
            <a:off x="-75950" y="-3216975"/>
            <a:ext cx="9408753" cy="8360474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35"/>
          <p:cNvSpPr txBox="1"/>
          <p:nvPr/>
        </p:nvSpPr>
        <p:spPr>
          <a:xfrm>
            <a:off x="329400" y="1534950"/>
            <a:ext cx="7584300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000" b="1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Анализ логов в </a:t>
            </a:r>
            <a:r>
              <a:rPr lang="en-US" sz="4000" b="1" dirty="0" err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clickhouse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8" name="Google Shape;14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13700" y="268875"/>
            <a:ext cx="822175" cy="28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5"/>
          <p:cNvSpPr/>
          <p:nvPr/>
        </p:nvSpPr>
        <p:spPr>
          <a:xfrm>
            <a:off x="457577" y="3166946"/>
            <a:ext cx="5452569" cy="1397679"/>
          </a:xfrm>
          <a:prstGeom prst="roundRect">
            <a:avLst>
              <a:gd name="adj" fmla="val 16667"/>
            </a:avLst>
          </a:prstGeom>
          <a:solidFill>
            <a:srgbClr val="3F299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0" name="Google Shape;150;p35"/>
          <p:cNvSpPr txBox="1"/>
          <p:nvPr/>
        </p:nvSpPr>
        <p:spPr>
          <a:xfrm>
            <a:off x="457577" y="3385668"/>
            <a:ext cx="7327946" cy="9602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b="1" i="0" dirty="0" err="1">
                <a:solidFill>
                  <a:schemeClr val="accent6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ClickHouse</a:t>
            </a:r>
            <a:r>
              <a:rPr lang="ru-RU" sz="2800" b="1" i="0" dirty="0">
                <a:solidFill>
                  <a:schemeClr val="accent6">
                    <a:lumMod val="75000"/>
                  </a:schemeClr>
                </a:solidFill>
                <a:effectLst/>
                <a:latin typeface="Roboto" panose="02000000000000000000" pitchFamily="2" charset="0"/>
              </a:rPr>
              <a:t> для инженеров и архитекторов БД</a:t>
            </a:r>
            <a:endParaRPr sz="100" dirty="0">
              <a:solidFill>
                <a:schemeClr val="accent6">
                  <a:lumMod val="75000"/>
                </a:schemeClr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151" name="Google Shape;151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723" y="3083693"/>
            <a:ext cx="1548451" cy="166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A9786E-7396-C605-109A-928FD5D141B5}"/>
              </a:ext>
            </a:extLst>
          </p:cNvPr>
          <p:cNvSpPr txBox="1"/>
          <p:nvPr/>
        </p:nvSpPr>
        <p:spPr>
          <a:xfrm>
            <a:off x="374168" y="983129"/>
            <a:ext cx="52980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Clickhouse</a:t>
            </a:r>
            <a:r>
              <a:rPr lang="en-US" dirty="0"/>
              <a:t>:</a:t>
            </a:r>
            <a:r>
              <a:rPr lang="ru-RU" dirty="0"/>
              <a:t> создание реплик</a:t>
            </a:r>
            <a:r>
              <a:rPr lang="en-US" dirty="0"/>
              <a:t>,</a:t>
            </a:r>
            <a:r>
              <a:rPr lang="ru-RU" dirty="0"/>
              <a:t> </a:t>
            </a:r>
            <a:r>
              <a:rPr lang="ru-RU" dirty="0" err="1"/>
              <a:t>шардов</a:t>
            </a:r>
            <a:r>
              <a:rPr lang="en-US" dirty="0"/>
              <a:t>,</a:t>
            </a:r>
            <a:r>
              <a:rPr lang="ru-RU" dirty="0"/>
              <a:t> проекций. </a:t>
            </a:r>
          </a:p>
          <a:p>
            <a:r>
              <a:rPr lang="ru-RU" dirty="0"/>
              <a:t>Переливка данных</a:t>
            </a:r>
          </a:p>
          <a:p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43F6711-2501-1B0D-934D-5AB78DF1C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168" y="1518868"/>
            <a:ext cx="6497444" cy="78085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C3A081-096D-37B4-0FA5-B1F5EDF9C1E0}"/>
              </a:ext>
            </a:extLst>
          </p:cNvPr>
          <p:cNvSpPr txBox="1"/>
          <p:nvPr/>
        </p:nvSpPr>
        <p:spPr>
          <a:xfrm>
            <a:off x="374168" y="2683044"/>
            <a:ext cx="5298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Настроен базовый мониторинг кластера</a:t>
            </a:r>
          </a:p>
          <a:p>
            <a:endParaRPr lang="en-US" dirty="0"/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2C655F2-B4F1-DB77-FB0A-E0EC829C87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168" y="3009481"/>
            <a:ext cx="4170556" cy="205635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E0AAC8E-020F-9B9E-D6B2-A9454C69DCEE}"/>
              </a:ext>
            </a:extLst>
          </p:cNvPr>
          <p:cNvSpPr txBox="1"/>
          <p:nvPr/>
        </p:nvSpPr>
        <p:spPr>
          <a:xfrm>
            <a:off x="4913971" y="2683044"/>
            <a:ext cx="33751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Настроен локальный бэкап</a:t>
            </a: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B5C916B5-1AF8-0A49-254A-6051F86DBD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971" y="3054876"/>
            <a:ext cx="4033516" cy="80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91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A9786E-7396-C605-109A-928FD5D141B5}"/>
              </a:ext>
            </a:extLst>
          </p:cNvPr>
          <p:cNvSpPr txBox="1"/>
          <p:nvPr/>
        </p:nvSpPr>
        <p:spPr>
          <a:xfrm>
            <a:off x="500550" y="903404"/>
            <a:ext cx="5298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Supeset</a:t>
            </a:r>
            <a:r>
              <a:rPr lang="en-US" dirty="0"/>
              <a:t>.</a:t>
            </a:r>
            <a:r>
              <a:rPr lang="ru-RU" dirty="0"/>
              <a:t> Настроена визуализация данных</a:t>
            </a:r>
          </a:p>
          <a:p>
            <a:endParaRPr lang="en-US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7AA60C90-77AD-0591-91DF-1D1BFAE31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51" y="1203601"/>
            <a:ext cx="3848426" cy="189911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95C87D53-1C5E-00FD-94F2-F54C4A8EFA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146708"/>
            <a:ext cx="9144000" cy="1996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5428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EE79AD-16A2-6E39-A91E-BEB2BEA5C88E}"/>
              </a:ext>
            </a:extLst>
          </p:cNvPr>
          <p:cNvSpPr txBox="1"/>
          <p:nvPr/>
        </p:nvSpPr>
        <p:spPr>
          <a:xfrm>
            <a:off x="500550" y="1048215"/>
            <a:ext cx="784056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#issue1:  </a:t>
            </a:r>
            <a:r>
              <a:rPr lang="en-US" dirty="0" err="1"/>
              <a:t>StorageKafka</a:t>
            </a:r>
            <a:r>
              <a:rPr lang="en-US" dirty="0"/>
              <a:t> (</a:t>
            </a:r>
            <a:r>
              <a:rPr lang="en-US" dirty="0" err="1"/>
              <a:t>kafka_source_logs</a:t>
            </a:r>
            <a:r>
              <a:rPr lang="en-US" dirty="0"/>
              <a:t>): Error during draining: Local: Required feature not supported by broker</a:t>
            </a:r>
          </a:p>
          <a:p>
            <a:r>
              <a:rPr lang="en-US" dirty="0"/>
              <a:t>#Fix1: </a:t>
            </a:r>
            <a:r>
              <a:rPr lang="en-US" dirty="0" err="1"/>
              <a:t>sudo</a:t>
            </a:r>
            <a:r>
              <a:rPr lang="en-US" dirty="0"/>
              <a:t> apt-get update; </a:t>
            </a:r>
            <a:r>
              <a:rPr lang="en-US" dirty="0" err="1"/>
              <a:t>sudo</a:t>
            </a:r>
            <a:r>
              <a:rPr lang="en-US" dirty="0"/>
              <a:t> apt-get install --only-upgrade </a:t>
            </a:r>
            <a:r>
              <a:rPr lang="en-US" dirty="0" err="1"/>
              <a:t>clickhouse</a:t>
            </a:r>
            <a:r>
              <a:rPr lang="en-US" dirty="0"/>
              <a:t>-server </a:t>
            </a:r>
            <a:r>
              <a:rPr lang="en-US" dirty="0" err="1"/>
              <a:t>clickhouse</a:t>
            </a:r>
            <a:r>
              <a:rPr lang="en-US" dirty="0"/>
              <a:t>-client </a:t>
            </a:r>
            <a:r>
              <a:rPr lang="en-US" dirty="0" err="1"/>
              <a:t>clickhouse</a:t>
            </a:r>
            <a:r>
              <a:rPr lang="en-US" dirty="0"/>
              <a:t>-common-static</a:t>
            </a:r>
            <a:br>
              <a:rPr lang="en-US" dirty="0"/>
            </a:br>
            <a:r>
              <a:rPr lang="en-US" dirty="0" err="1"/>
              <a:t>ClickHouse</a:t>
            </a:r>
            <a:r>
              <a:rPr lang="en-US" dirty="0"/>
              <a:t> server version 25.4.4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07F584-C493-6896-AEE9-C6B0B32D9406}"/>
              </a:ext>
            </a:extLst>
          </p:cNvPr>
          <p:cNvSpPr txBox="1"/>
          <p:nvPr/>
        </p:nvSpPr>
        <p:spPr>
          <a:xfrm>
            <a:off x="500550" y="2259980"/>
            <a:ext cx="80487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#issue2: pip install </a:t>
            </a:r>
            <a:r>
              <a:rPr lang="en-US" dirty="0" err="1"/>
              <a:t>clickhouse-sqlalchemy</a:t>
            </a:r>
            <a:r>
              <a:rPr lang="en-US" dirty="0"/>
              <a:t> </a:t>
            </a:r>
            <a:r>
              <a:rPr lang="en-US" dirty="0" err="1"/>
              <a:t>clickhouse-sqlalchemy</a:t>
            </a:r>
            <a:r>
              <a:rPr lang="en-US" dirty="0"/>
              <a:t> error: command '</a:t>
            </a:r>
            <a:r>
              <a:rPr lang="en-US" dirty="0" err="1"/>
              <a:t>gcc</a:t>
            </a:r>
            <a:r>
              <a:rPr lang="en-US" dirty="0"/>
              <a:t>' failed: No such file or directory</a:t>
            </a:r>
          </a:p>
          <a:p>
            <a:r>
              <a:rPr lang="en-US" dirty="0"/>
              <a:t>#Fix2: pip install </a:t>
            </a:r>
            <a:r>
              <a:rPr lang="en-US" dirty="0" err="1"/>
              <a:t>clickhouse</a:t>
            </a:r>
            <a:r>
              <a:rPr lang="en-US" dirty="0"/>
              <a:t>-connect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930656B-35B6-4813-F875-3571271BF86D}"/>
              </a:ext>
            </a:extLst>
          </p:cNvPr>
          <p:cNvSpPr txBox="1"/>
          <p:nvPr/>
        </p:nvSpPr>
        <p:spPr>
          <a:xfrm>
            <a:off x="500550" y="3051122"/>
            <a:ext cx="8234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#</a:t>
            </a:r>
            <a:r>
              <a:rPr lang="ru-RU" dirty="0"/>
              <a:t>issue3: не работает репликация не смотря на то что указаны IP хостов</a:t>
            </a:r>
          </a:p>
          <a:p>
            <a:r>
              <a:rPr lang="en-US" dirty="0"/>
              <a:t>#</a:t>
            </a:r>
            <a:r>
              <a:rPr lang="ru-RU" dirty="0"/>
              <a:t>Fix3: в /</a:t>
            </a:r>
            <a:r>
              <a:rPr lang="ru-RU" dirty="0" err="1"/>
              <a:t>etc</a:t>
            </a:r>
            <a:r>
              <a:rPr lang="ru-RU" dirty="0"/>
              <a:t>/</a:t>
            </a:r>
            <a:r>
              <a:rPr lang="ru-RU" dirty="0" err="1"/>
              <a:t>hosts</a:t>
            </a:r>
            <a:r>
              <a:rPr lang="ru-RU" dirty="0"/>
              <a:t> явно указать </a:t>
            </a:r>
            <a:r>
              <a:rPr lang="ru-RU" dirty="0" err="1"/>
              <a:t>ip</a:t>
            </a:r>
            <a:r>
              <a:rPr lang="ru-RU" dirty="0"/>
              <a:t> адреса для хостов участвующих в репликации</a:t>
            </a:r>
          </a:p>
        </p:txBody>
      </p:sp>
    </p:spTree>
    <p:extLst>
      <p:ext uri="{BB962C8B-B14F-4D97-AF65-F5344CB8AC3E}">
        <p14:creationId xmlns:p14="http://schemas.microsoft.com/office/powerpoint/2010/main" val="7059677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42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400"/>
              <a:t>Выводы</a:t>
            </a:r>
            <a:endParaRPr sz="30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/>
          </a:p>
        </p:txBody>
      </p:sp>
      <p:graphicFrame>
        <p:nvGraphicFramePr>
          <p:cNvPr id="213" name="Google Shape;213;p42"/>
          <p:cNvGraphicFramePr/>
          <p:nvPr>
            <p:extLst>
              <p:ext uri="{D42A27DB-BD31-4B8C-83A1-F6EECF244321}">
                <p14:modId xmlns:p14="http://schemas.microsoft.com/office/powerpoint/2010/main" val="2248168560"/>
              </p:ext>
            </p:extLst>
          </p:nvPr>
        </p:nvGraphicFramePr>
        <p:xfrm>
          <a:off x="290861" y="1456944"/>
          <a:ext cx="7315225" cy="3670628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565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447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Практический опыт получен.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447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При развёртывании из пакетов часто возникают проблемы.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4473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Общее время около 2 недель (14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x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=56 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часов</a:t>
                      </a:r>
                      <a:r>
                        <a:rPr lang="en-US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)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94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Получил полезные знания по внутреннему устройству. Планирую развиваться в сторону инфраструктуры.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55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Нужно больше практики.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5351742"/>
                  </a:ext>
                </a:extLst>
              </a:tr>
              <a:tr h="44550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r>
                        <a:rPr lang="ru" sz="14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600" dirty="0">
                          <a:solidFill>
                            <a:srgbClr val="9857F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Вариантов реализации схем обработки очень много и требуется либо обширный опыт работы со многими системами либо тестирование.</a:t>
                      </a: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4681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43"/>
          <p:cNvSpPr txBox="1"/>
          <p:nvPr/>
        </p:nvSpPr>
        <p:spPr>
          <a:xfrm>
            <a:off x="387050" y="1844625"/>
            <a:ext cx="75843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 sz="4500" b="1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3" name="Google Shape;223;p43"/>
          <p:cNvSpPr txBox="1"/>
          <p:nvPr/>
        </p:nvSpPr>
        <p:spPr>
          <a:xfrm>
            <a:off x="1214696" y="3061975"/>
            <a:ext cx="19275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есть вопросы</a:t>
            </a:r>
            <a:endParaRPr sz="15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4" name="Google Shape;224;p43"/>
          <p:cNvSpPr txBox="1"/>
          <p:nvPr/>
        </p:nvSpPr>
        <p:spPr>
          <a:xfrm>
            <a:off x="4934996" y="3061975"/>
            <a:ext cx="2145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1500" dirty="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если вопросов нет</a:t>
            </a:r>
            <a:endParaRPr sz="1500" dirty="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5" name="Google Shape;225;p43"/>
          <p:cNvSpPr txBox="1"/>
          <p:nvPr/>
        </p:nvSpPr>
        <p:spPr>
          <a:xfrm>
            <a:off x="7230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+</a:t>
            </a:r>
            <a:endParaRPr sz="4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Google Shape;226;p43"/>
          <p:cNvSpPr txBox="1"/>
          <p:nvPr/>
        </p:nvSpPr>
        <p:spPr>
          <a:xfrm>
            <a:off x="4443300" y="2846425"/>
            <a:ext cx="491700" cy="8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3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– </a:t>
            </a:r>
            <a:endParaRPr sz="4300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1602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4"/>
          <p:cNvSpPr txBox="1">
            <a:spLocks noGrp="1"/>
          </p:cNvSpPr>
          <p:nvPr>
            <p:ph type="title" idx="4294967295"/>
          </p:nvPr>
        </p:nvSpPr>
        <p:spPr>
          <a:xfrm>
            <a:off x="629000" y="1932525"/>
            <a:ext cx="7295100" cy="195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lt1"/>
                </a:solidFill>
              </a:rPr>
              <a:t>Спасибо за внимание!</a:t>
            </a:r>
            <a:endParaRPr sz="5000" dirty="0">
              <a:solidFill>
                <a:schemeClr val="lt1"/>
              </a:solidFill>
            </a:endParaRPr>
          </a:p>
        </p:txBody>
      </p:sp>
      <p:pic>
        <p:nvPicPr>
          <p:cNvPr id="236" name="Google Shape;236;p44" title="marker-graduating-cap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7300" y="231871"/>
            <a:ext cx="2270875" cy="304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1" name="Google Shape;241;p45" title="ролик_об_отусе_blue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1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6"/>
          <p:cNvSpPr txBox="1">
            <a:spLocks noGrp="1"/>
          </p:cNvSpPr>
          <p:nvPr>
            <p:ph type="title"/>
          </p:nvPr>
        </p:nvSpPr>
        <p:spPr>
          <a:xfrm>
            <a:off x="744125" y="1415974"/>
            <a:ext cx="7935300" cy="14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4000">
                <a:solidFill>
                  <a:schemeClr val="dk1"/>
                </a:solidFill>
              </a:rPr>
              <a:t>Меня хорошо видно</a:t>
            </a:r>
            <a:endParaRPr sz="40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1"/>
                </a:solidFill>
              </a:rPr>
              <a:t>&amp; слышно?</a:t>
            </a:r>
            <a:endParaRPr sz="4000">
              <a:solidFill>
                <a:schemeClr val="dk1"/>
              </a:solidFill>
            </a:endParaRPr>
          </a:p>
        </p:txBody>
      </p:sp>
      <p:pic>
        <p:nvPicPr>
          <p:cNvPr id="157" name="Google Shape;15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44062" y="3841075"/>
            <a:ext cx="545712" cy="5457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575" y="3890890"/>
            <a:ext cx="537262" cy="5372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7"/>
          <p:cNvSpPr txBox="1">
            <a:spLocks noGrp="1"/>
          </p:cNvSpPr>
          <p:nvPr>
            <p:ph type="title"/>
          </p:nvPr>
        </p:nvSpPr>
        <p:spPr>
          <a:xfrm>
            <a:off x="500550" y="313624"/>
            <a:ext cx="8520600" cy="14854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3000" dirty="0"/>
              <a:t>Защита проекта</a:t>
            </a:r>
            <a:endParaRPr sz="3000" dirty="0"/>
          </a:p>
          <a:p>
            <a:pPr>
              <a:buSzPts val="1100"/>
            </a:pPr>
            <a:r>
              <a:rPr lang="ru-RU" sz="3000" dirty="0"/>
              <a:t>Тема</a:t>
            </a:r>
            <a:r>
              <a:rPr lang="ru-RU" sz="3000" b="0" dirty="0"/>
              <a:t>: </a:t>
            </a:r>
            <a:r>
              <a:rPr lang="ru-RU" dirty="0"/>
              <a:t> Анализ логов в </a:t>
            </a:r>
            <a:r>
              <a:rPr lang="en-US" dirty="0" err="1"/>
              <a:t>clickhouse</a:t>
            </a:r>
            <a:endParaRPr lang="ru-RU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5" name="Google Shape;165;p37"/>
          <p:cNvSpPr txBox="1"/>
          <p:nvPr/>
        </p:nvSpPr>
        <p:spPr>
          <a:xfrm>
            <a:off x="3899475" y="2336401"/>
            <a:ext cx="3701700" cy="37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300" b="1" dirty="0">
                <a:solidFill>
                  <a:srgbClr val="3F299A"/>
                </a:solidFill>
                <a:latin typeface="Roboto"/>
                <a:ea typeface="Roboto"/>
                <a:cs typeface="Roboto"/>
                <a:sym typeface="Roboto"/>
              </a:rPr>
              <a:t>Поповичев Алексей</a:t>
            </a:r>
            <a:endParaRPr sz="2300" b="1" dirty="0">
              <a:solidFill>
                <a:srgbClr val="3F299A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6" name="Google Shape;166;p37"/>
          <p:cNvSpPr txBox="1"/>
          <p:nvPr/>
        </p:nvSpPr>
        <p:spPr>
          <a:xfrm>
            <a:off x="3899475" y="2893375"/>
            <a:ext cx="3193200" cy="42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DBA </a:t>
            </a:r>
            <a:r>
              <a:rPr lang="ru-RU" sz="1300" dirty="0">
                <a:latin typeface="Roboto Medium"/>
                <a:ea typeface="Roboto Medium"/>
                <a:cs typeface="Roboto Medium"/>
                <a:sym typeface="Roboto Medium"/>
              </a:rPr>
              <a:t>в </a:t>
            </a:r>
            <a:r>
              <a:rPr lang="en-US" sz="1300" dirty="0">
                <a:latin typeface="Roboto Medium"/>
                <a:ea typeface="Roboto Medium"/>
                <a:cs typeface="Roboto Medium"/>
                <a:sym typeface="Roboto Medium"/>
              </a:rPr>
              <a:t>HH</a:t>
            </a:r>
            <a:endParaRPr sz="1300" dirty="0">
              <a:solidFill>
                <a:srgbClr val="000000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FFA26FC-CC0D-06CF-9AF3-9152035A1C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175" y="1919958"/>
            <a:ext cx="1670951" cy="14307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8"/>
          <p:cNvSpPr txBox="1">
            <a:spLocks noGrp="1"/>
          </p:cNvSpPr>
          <p:nvPr>
            <p:ph type="title"/>
          </p:nvPr>
        </p:nvSpPr>
        <p:spPr>
          <a:xfrm>
            <a:off x="538550" y="348974"/>
            <a:ext cx="85206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План защиты</a:t>
            </a:r>
            <a:endParaRPr/>
          </a:p>
        </p:txBody>
      </p:sp>
      <p:sp>
        <p:nvSpPr>
          <p:cNvPr id="172" name="Google Shape;172;p38"/>
          <p:cNvSpPr/>
          <p:nvPr/>
        </p:nvSpPr>
        <p:spPr>
          <a:xfrm>
            <a:off x="1138125" y="149130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Цель и задачи проекта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3" name="Google Shape;173;p38"/>
          <p:cNvSpPr/>
          <p:nvPr/>
        </p:nvSpPr>
        <p:spPr>
          <a:xfrm>
            <a:off x="1138125" y="2071492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Какие технологии использовались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4" name="Google Shape;174;p38"/>
          <p:cNvSpPr/>
          <p:nvPr/>
        </p:nvSpPr>
        <p:spPr>
          <a:xfrm>
            <a:off x="1138125" y="2651676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Что получилось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5" name="Google Shape;175;p38"/>
          <p:cNvSpPr/>
          <p:nvPr/>
        </p:nvSpPr>
        <p:spPr>
          <a:xfrm>
            <a:off x="1138125" y="324622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Выводы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76" name="Google Shape;176;p38"/>
          <p:cNvCxnSpPr>
            <a:stCxn id="172" idx="1"/>
            <a:endCxn id="173" idx="1"/>
          </p:cNvCxnSpPr>
          <p:nvPr/>
        </p:nvCxnSpPr>
        <p:spPr>
          <a:xfrm>
            <a:off x="1138125" y="167940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7" name="Google Shape;177;p38"/>
          <p:cNvCxnSpPr>
            <a:stCxn id="173" idx="1"/>
            <a:endCxn id="174" idx="1"/>
          </p:cNvCxnSpPr>
          <p:nvPr/>
        </p:nvCxnSpPr>
        <p:spPr>
          <a:xfrm>
            <a:off x="1138125" y="2259592"/>
            <a:ext cx="600" cy="5802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8" name="Google Shape;178;p38"/>
          <p:cNvCxnSpPr>
            <a:stCxn id="174" idx="1"/>
            <a:endCxn id="175" idx="1"/>
          </p:cNvCxnSpPr>
          <p:nvPr/>
        </p:nvCxnSpPr>
        <p:spPr>
          <a:xfrm>
            <a:off x="1138125" y="2839776"/>
            <a:ext cx="600" cy="5946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79" name="Google Shape;179;p38"/>
          <p:cNvCxnSpPr>
            <a:stCxn id="175" idx="1"/>
            <a:endCxn id="180" idx="1"/>
          </p:cNvCxnSpPr>
          <p:nvPr/>
        </p:nvCxnSpPr>
        <p:spPr>
          <a:xfrm>
            <a:off x="1138125" y="3434325"/>
            <a:ext cx="600" cy="5268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rgbClr val="3F299A"/>
            </a:solidFill>
            <a:prstDash val="dash"/>
            <a:round/>
            <a:headEnd type="none" w="med" len="med"/>
            <a:tailEnd type="none" w="med" len="med"/>
          </a:ln>
        </p:spPr>
      </p:cxnSp>
      <p:sp>
        <p:nvSpPr>
          <p:cNvPr id="180" name="Google Shape;180;p38"/>
          <p:cNvSpPr/>
          <p:nvPr/>
        </p:nvSpPr>
        <p:spPr>
          <a:xfrm>
            <a:off x="1138137" y="3772875"/>
            <a:ext cx="3384900" cy="376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Вопросы и рекомендации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9"/>
          <p:cNvSpPr txBox="1"/>
          <p:nvPr/>
        </p:nvSpPr>
        <p:spPr>
          <a:xfrm>
            <a:off x="560500" y="324881"/>
            <a:ext cx="8520600" cy="130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Цел</a:t>
            </a:r>
            <a:r>
              <a:rPr lang="ru" sz="3000" b="1" dirty="0">
                <a:latin typeface="Roboto"/>
                <a:ea typeface="Roboto"/>
                <a:cs typeface="Roboto"/>
                <a:sym typeface="Roboto"/>
              </a:rPr>
              <a:t>ь и задачи</a:t>
            </a:r>
            <a:r>
              <a:rPr lang="ru" sz="3000" b="1" dirty="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проекта</a:t>
            </a:r>
            <a:endParaRPr sz="3000" b="1" dirty="0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186" name="Google Shape;186;p39"/>
          <p:cNvGraphicFramePr/>
          <p:nvPr>
            <p:extLst>
              <p:ext uri="{D42A27DB-BD31-4B8C-83A1-F6EECF244321}">
                <p14:modId xmlns:p14="http://schemas.microsoft.com/office/powerpoint/2010/main" val="571243491"/>
              </p:ext>
            </p:extLst>
          </p:nvPr>
        </p:nvGraphicFramePr>
        <p:xfrm>
          <a:off x="952500" y="2382125"/>
          <a:ext cx="7239000" cy="2150722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489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49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Разработать схему сбора и передачи логов </a:t>
                      </a: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 </a:t>
                      </a:r>
                      <a:r>
                        <a:rPr lang="en-US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clickhouse</a:t>
                      </a:r>
                      <a:r>
                        <a:rPr lang="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 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Установить и настроить компоненты схем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Визуализировать данные в виде </a:t>
                      </a:r>
                      <a:r>
                        <a:rPr lang="ru-RU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дашборда</a:t>
                      </a:r>
                      <a:endParaRPr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Сделать выводы по результатам анализа данных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rgbClr val="9857F3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7" name="Google Shape;187;p39"/>
          <p:cNvSpPr/>
          <p:nvPr/>
        </p:nvSpPr>
        <p:spPr>
          <a:xfrm>
            <a:off x="1256543" y="1038356"/>
            <a:ext cx="6415496" cy="118545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162000" tIns="91425" rIns="162000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Цель проекта: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Получить практику использования </a:t>
            </a:r>
            <a:r>
              <a:rPr lang="en-US" sz="1500" dirty="0" err="1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clickhouse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на примере централизованного сбора логов</a:t>
            </a:r>
            <a:r>
              <a:rPr lang="en-US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,</a:t>
            </a:r>
            <a:r>
              <a:rPr lang="ru-RU" sz="1500" dirty="0">
                <a:solidFill>
                  <a:schemeClr val="dk1"/>
                </a:solidFill>
                <a:latin typeface="Roboto Medium"/>
                <a:ea typeface="Roboto Medium"/>
                <a:cs typeface="Roboto Medium"/>
                <a:sym typeface="Roboto Medium"/>
              </a:rPr>
              <a:t> обеспечить удобный и быстрый поиск по логам. Собрать инфографику событий в логах</a:t>
            </a:r>
            <a:endParaRPr sz="1500" dirty="0">
              <a:latin typeface="Roboto Medium"/>
              <a:ea typeface="Roboto Medium"/>
              <a:cs typeface="Roboto Medium"/>
              <a:sym typeface="Roboto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41" y="1821363"/>
            <a:ext cx="2065495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22" name="Google Shape;522;p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6014" y="1821362"/>
            <a:ext cx="2090824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23" name="Google Shape;523;p6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6992" y="1816501"/>
            <a:ext cx="2090824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pic>
        <p:nvPicPr>
          <p:cNvPr id="524" name="Google Shape;524;p6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97986" y="1816500"/>
            <a:ext cx="1922990" cy="755249"/>
          </a:xfrm>
          <a:prstGeom prst="rect">
            <a:avLst/>
          </a:prstGeom>
          <a:noFill/>
          <a:ln>
            <a:noFill/>
          </a:ln>
          <a:effectLst>
            <a:outerShdw blurRad="142875" dist="28575" dir="5400000" algn="bl" rotWithShape="0">
              <a:srgbClr val="000000">
                <a:alpha val="41000"/>
              </a:srgbClr>
            </a:outerShdw>
          </a:effectLst>
        </p:spPr>
      </p:pic>
      <p:sp>
        <p:nvSpPr>
          <p:cNvPr id="526" name="Google Shape;526;p68"/>
          <p:cNvSpPr txBox="1">
            <a:spLocks noGrp="1"/>
          </p:cNvSpPr>
          <p:nvPr>
            <p:ph type="title"/>
          </p:nvPr>
        </p:nvSpPr>
        <p:spPr>
          <a:xfrm>
            <a:off x="600400" y="438675"/>
            <a:ext cx="74931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Общая схема обработки логов</a:t>
            </a:r>
            <a:endParaRPr dirty="0"/>
          </a:p>
        </p:txBody>
      </p:sp>
      <p:sp>
        <p:nvSpPr>
          <p:cNvPr id="527" name="Google Shape;527;p68"/>
          <p:cNvSpPr txBox="1"/>
          <p:nvPr/>
        </p:nvSpPr>
        <p:spPr>
          <a:xfrm>
            <a:off x="305709" y="1867220"/>
            <a:ext cx="1537447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Генерация логов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8" name="Google Shape;528;p68"/>
          <p:cNvSpPr txBox="1"/>
          <p:nvPr/>
        </p:nvSpPr>
        <p:spPr>
          <a:xfrm>
            <a:off x="2369128" y="1986390"/>
            <a:ext cx="165596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С</a:t>
            </a:r>
            <a:r>
              <a:rPr lang="ru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бор логов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9" name="Google Shape;529;p68"/>
          <p:cNvSpPr txBox="1"/>
          <p:nvPr/>
        </p:nvSpPr>
        <p:spPr>
          <a:xfrm>
            <a:off x="5040954" y="1982620"/>
            <a:ext cx="10629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Kafka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0" name="Google Shape;530;p68"/>
          <p:cNvSpPr txBox="1"/>
          <p:nvPr/>
        </p:nvSpPr>
        <p:spPr>
          <a:xfrm>
            <a:off x="7280708" y="1991252"/>
            <a:ext cx="1197978" cy="4154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 b="1" dirty="0" err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Clickhouse</a:t>
            </a:r>
            <a:endParaRPr sz="1500" b="1" dirty="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176B9A-5388-F4F6-9081-B77E420751F6}"/>
              </a:ext>
            </a:extLst>
          </p:cNvPr>
          <p:cNvSpPr txBox="1"/>
          <p:nvPr/>
        </p:nvSpPr>
        <p:spPr>
          <a:xfrm>
            <a:off x="305709" y="3003395"/>
            <a:ext cx="842197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При большой нагрузке перед </a:t>
            </a:r>
            <a:r>
              <a:rPr lang="ru-RU" dirty="0" err="1"/>
              <a:t>Clickhouse</a:t>
            </a:r>
            <a:r>
              <a:rPr lang="ru-RU" dirty="0"/>
              <a:t> скорее всего придётся ставить какой то парсер-обработчик данных/буфер — компонент для </a:t>
            </a:r>
            <a:r>
              <a:rPr lang="ru-RU" dirty="0" err="1"/>
              <a:t>парсинга</a:t>
            </a:r>
            <a:r>
              <a:rPr lang="ru-RU" dirty="0"/>
              <a:t>, фильтрации, преобразования логов, (</a:t>
            </a:r>
            <a:r>
              <a:rPr lang="ru-RU" dirty="0" err="1"/>
              <a:t>Logstash</a:t>
            </a:r>
            <a:r>
              <a:rPr lang="ru-RU" dirty="0"/>
              <a:t>, </a:t>
            </a:r>
            <a:r>
              <a:rPr lang="ru-RU" dirty="0" err="1"/>
              <a:t>NiFi</a:t>
            </a:r>
            <a:r>
              <a:rPr lang="ru-RU" dirty="0"/>
              <a:t>, собственные </a:t>
            </a:r>
            <a:r>
              <a:rPr lang="ru-RU" dirty="0" err="1"/>
              <a:t>скрипты,Reddis</a:t>
            </a:r>
            <a:r>
              <a:rPr lang="ru-RU" dirty="0"/>
              <a:t>)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0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Какие технологии использовались</a:t>
            </a:r>
            <a:endParaRPr sz="30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/>
          </a:p>
        </p:txBody>
      </p:sp>
      <p:graphicFrame>
        <p:nvGraphicFramePr>
          <p:cNvPr id="199" name="Google Shape;199;p40"/>
          <p:cNvGraphicFramePr/>
          <p:nvPr>
            <p:extLst>
              <p:ext uri="{D42A27DB-BD31-4B8C-83A1-F6EECF244321}">
                <p14:modId xmlns:p14="http://schemas.microsoft.com/office/powerpoint/2010/main" val="3972431293"/>
              </p:ext>
            </p:extLst>
          </p:nvPr>
        </p:nvGraphicFramePr>
        <p:xfrm>
          <a:off x="500550" y="1087452"/>
          <a:ext cx="7312367" cy="4065852"/>
        </p:xfrm>
        <a:graphic>
          <a:graphicData uri="http://schemas.openxmlformats.org/drawingml/2006/table">
            <a:tbl>
              <a:tblPr>
                <a:noFill/>
                <a:tableStyleId>{CF7FD4D3-2557-4429-BAA6-1C0A7345D9B1}</a:tableStyleId>
              </a:tblPr>
              <a:tblGrid>
                <a:gridCol w="50459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090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98771">
                  <a:extLst>
                    <a:ext uri="{9D8B030D-6E8A-4147-A177-3AD203B41FA5}">
                      <a16:colId xmlns:a16="http://schemas.microsoft.com/office/drawing/2014/main" val="463066450"/>
                    </a:ext>
                  </a:extLst>
                </a:gridCol>
              </a:tblGrid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1.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Bash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2.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Filebeat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3.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>
                          <a:sym typeface="Roboto"/>
                        </a:rPr>
                        <a:t>Kafka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4.</a:t>
                      </a:r>
                      <a:endParaRPr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Clickhouse</a:t>
                      </a: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34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5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lang="en-US"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400" dirty="0" err="1">
                          <a:solidFill>
                            <a:schemeClr val="dk1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ApachSuperset</a:t>
                      </a:r>
                      <a:endParaRPr lang="en-US" dirty="0"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26222767"/>
                  </a:ext>
                </a:extLst>
              </a:tr>
              <a:tr h="1386338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6</a:t>
                      </a:r>
                      <a:r>
                        <a:rPr lang="ru" sz="1600" b="1" dirty="0">
                          <a:solidFill>
                            <a:srgbClr val="3F299A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.</a:t>
                      </a:r>
                      <a:endParaRPr lang="en-US" sz="1600" b="1" dirty="0">
                        <a:solidFill>
                          <a:srgbClr val="3F299A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>
                          <a:sym typeface="Roboto"/>
                        </a:rPr>
                        <a:t>Grafana</a:t>
                      </a:r>
                    </a:p>
                  </a:txBody>
                  <a:tcPr marL="198000" marR="91425" marT="91425" marB="91425">
                    <a:lnL w="9525" cap="flat" cmpd="sng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600" dirty="0">
                        <a:solidFill>
                          <a:schemeClr val="dk1"/>
                        </a:solidFill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L="198000" marR="91425" marT="91425" marB="91425">
                    <a:lnL w="9525" cap="flat" cmpd="sng" algn="ctr">
                      <a:solidFill>
                        <a:srgbClr val="FFFFFF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 algn="ctr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C1F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pic>
        <p:nvPicPr>
          <p:cNvPr id="3" name="Рисунок 2" descr="Изображение выглядит как текст, снимок экрана, Шрифт">
            <a:extLst>
              <a:ext uri="{FF2B5EF4-FFF2-40B4-BE49-F238E27FC236}">
                <a16:creationId xmlns:a16="http://schemas.microsoft.com/office/drawing/2014/main" id="{FF865256-9636-73EC-74CB-7F7C4EE0EB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50" y="1251740"/>
            <a:ext cx="4690946" cy="12009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B2C1DD-0C91-04A2-8AFB-BE3F9C387676}"/>
              </a:ext>
            </a:extLst>
          </p:cNvPr>
          <p:cNvSpPr txBox="1"/>
          <p:nvPr/>
        </p:nvSpPr>
        <p:spPr>
          <a:xfrm>
            <a:off x="500550" y="901312"/>
            <a:ext cx="2063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/>
              <a:t>Генерация логов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88CA4E-18EE-5EAF-8928-4E375DF1A4E5}"/>
              </a:ext>
            </a:extLst>
          </p:cNvPr>
          <p:cNvSpPr txBox="1"/>
          <p:nvPr/>
        </p:nvSpPr>
        <p:spPr>
          <a:xfrm>
            <a:off x="500549" y="2571750"/>
            <a:ext cx="2063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Filebeat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051AC5-CD0B-2898-C66F-F596BC7B4930}"/>
              </a:ext>
            </a:extLst>
          </p:cNvPr>
          <p:cNvSpPr txBox="1"/>
          <p:nvPr/>
        </p:nvSpPr>
        <p:spPr>
          <a:xfrm>
            <a:off x="426720" y="2897056"/>
            <a:ext cx="572262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800" dirty="0" err="1"/>
              <a:t>filebeat.inputs</a:t>
            </a:r>
            <a:r>
              <a:rPr lang="ru-RU" sz="800" dirty="0"/>
              <a:t>:</a:t>
            </a:r>
          </a:p>
          <a:p>
            <a:r>
              <a:rPr lang="ru-RU" sz="800" dirty="0"/>
              <a:t>- </a:t>
            </a:r>
            <a:r>
              <a:rPr lang="ru-RU" sz="800" dirty="0" err="1"/>
              <a:t>type</a:t>
            </a:r>
            <a:r>
              <a:rPr lang="ru-RU" sz="800" dirty="0"/>
              <a:t>: </a:t>
            </a:r>
            <a:r>
              <a:rPr lang="ru-RU" sz="800" dirty="0" err="1"/>
              <a:t>log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id</a:t>
            </a:r>
            <a:r>
              <a:rPr lang="ru-RU" sz="800" dirty="0"/>
              <a:t>: </a:t>
            </a:r>
            <a:r>
              <a:rPr lang="ru-RU" sz="800" dirty="0" err="1"/>
              <a:t>logs_from_file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enabled</a:t>
            </a:r>
            <a:r>
              <a:rPr lang="ru-RU" sz="800" dirty="0"/>
              <a:t>: </a:t>
            </a:r>
            <a:r>
              <a:rPr lang="ru-RU" sz="800" dirty="0" err="1"/>
              <a:t>true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paths</a:t>
            </a:r>
            <a:r>
              <a:rPr lang="ru-RU" sz="800" dirty="0"/>
              <a:t>:</a:t>
            </a:r>
          </a:p>
          <a:p>
            <a:r>
              <a:rPr lang="ru-RU" sz="800" dirty="0"/>
              <a:t>    - /</a:t>
            </a:r>
            <a:r>
              <a:rPr lang="ru-RU" sz="800" dirty="0" err="1"/>
              <a:t>analyze_logs</a:t>
            </a:r>
            <a:r>
              <a:rPr lang="ru-RU" sz="800" dirty="0"/>
              <a:t>/logs.txt</a:t>
            </a:r>
          </a:p>
          <a:p>
            <a:r>
              <a:rPr lang="ru-RU" sz="800" dirty="0"/>
              <a:t>  </a:t>
            </a:r>
            <a:r>
              <a:rPr lang="ru-RU" sz="800" dirty="0" err="1"/>
              <a:t>scan_frequency</a:t>
            </a:r>
            <a:r>
              <a:rPr lang="ru-RU" sz="800" dirty="0"/>
              <a:t>: 5s</a:t>
            </a:r>
          </a:p>
          <a:p>
            <a:r>
              <a:rPr lang="ru-RU" sz="800" dirty="0"/>
              <a:t>  </a:t>
            </a:r>
            <a:r>
              <a:rPr lang="ru-RU" sz="800" dirty="0" err="1"/>
              <a:t>tail_files</a:t>
            </a:r>
            <a:r>
              <a:rPr lang="ru-RU" sz="800" dirty="0"/>
              <a:t>: </a:t>
            </a:r>
            <a:r>
              <a:rPr lang="ru-RU" sz="800" dirty="0" err="1"/>
              <a:t>true</a:t>
            </a:r>
            <a:endParaRPr lang="ru-RU" sz="800" dirty="0"/>
          </a:p>
          <a:p>
            <a:r>
              <a:rPr lang="ru-RU" sz="800" dirty="0" err="1"/>
              <a:t>output.kafka</a:t>
            </a:r>
            <a:r>
              <a:rPr lang="ru-RU" sz="800" dirty="0"/>
              <a:t>:</a:t>
            </a:r>
          </a:p>
          <a:p>
            <a:r>
              <a:rPr lang="ru-RU" sz="800" dirty="0"/>
              <a:t>  </a:t>
            </a:r>
            <a:r>
              <a:rPr lang="ru-RU" sz="800" dirty="0" err="1"/>
              <a:t>enabled</a:t>
            </a:r>
            <a:r>
              <a:rPr lang="ru-RU" sz="800" dirty="0"/>
              <a:t>: </a:t>
            </a:r>
            <a:r>
              <a:rPr lang="ru-RU" sz="800" dirty="0" err="1"/>
              <a:t>true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hosts</a:t>
            </a:r>
            <a:r>
              <a:rPr lang="ru-RU" sz="800" dirty="0"/>
              <a:t>: ["192.168.1.91:9092"]   # Адреса брокеров </a:t>
            </a:r>
            <a:r>
              <a:rPr lang="ru-RU" sz="800" dirty="0" err="1"/>
              <a:t>Kafka</a:t>
            </a:r>
            <a:endParaRPr lang="ru-RU" sz="800" dirty="0"/>
          </a:p>
          <a:p>
            <a:r>
              <a:rPr lang="ru-RU" sz="800" dirty="0"/>
              <a:t>  </a:t>
            </a:r>
            <a:r>
              <a:rPr lang="ru-RU" sz="800" dirty="0" err="1"/>
              <a:t>topic</a:t>
            </a:r>
            <a:r>
              <a:rPr lang="ru-RU" sz="800" dirty="0"/>
              <a:t>: "</a:t>
            </a:r>
            <a:r>
              <a:rPr lang="ru-RU" sz="800" dirty="0" err="1"/>
              <a:t>logs_to_clickhouse_topic</a:t>
            </a:r>
            <a:r>
              <a:rPr lang="ru-RU" sz="800" dirty="0"/>
              <a:t>"               # Имя </a:t>
            </a:r>
            <a:r>
              <a:rPr lang="ru-RU" sz="800" dirty="0" err="1"/>
              <a:t>Kafka</a:t>
            </a:r>
            <a:r>
              <a:rPr lang="ru-RU" sz="800" dirty="0"/>
              <a:t>-топика</a:t>
            </a:r>
          </a:p>
          <a:p>
            <a:r>
              <a:rPr lang="ru-RU" sz="800" dirty="0"/>
              <a:t>  </a:t>
            </a:r>
            <a:r>
              <a:rPr lang="ru-RU" sz="800" dirty="0" err="1"/>
              <a:t>codec.format</a:t>
            </a:r>
            <a:r>
              <a:rPr lang="ru-RU" sz="800" dirty="0"/>
              <a:t>:</a:t>
            </a:r>
          </a:p>
          <a:p>
            <a:r>
              <a:rPr lang="ru-RU" sz="800" dirty="0"/>
              <a:t>    </a:t>
            </a:r>
            <a:r>
              <a:rPr lang="ru-RU" sz="800" dirty="0" err="1"/>
              <a:t>string</a:t>
            </a:r>
            <a:r>
              <a:rPr lang="ru-RU" sz="800" dirty="0"/>
              <a:t>: '%{[</a:t>
            </a:r>
            <a:r>
              <a:rPr lang="ru-RU" sz="800" dirty="0" err="1"/>
              <a:t>message</a:t>
            </a:r>
            <a:r>
              <a:rPr lang="ru-RU" sz="800" dirty="0"/>
              <a:t>]}'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>
            <a:spLocks noGrp="1"/>
          </p:cNvSpPr>
          <p:nvPr>
            <p:ph type="title"/>
          </p:nvPr>
        </p:nvSpPr>
        <p:spPr>
          <a:xfrm>
            <a:off x="500550" y="330724"/>
            <a:ext cx="8520600" cy="109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dirty="0"/>
              <a:t>Что получилось</a:t>
            </a:r>
            <a:endParaRPr sz="3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B2C1DD-0C91-04A2-8AFB-BE3F9C387676}"/>
              </a:ext>
            </a:extLst>
          </p:cNvPr>
          <p:cNvSpPr txBox="1"/>
          <p:nvPr/>
        </p:nvSpPr>
        <p:spPr>
          <a:xfrm>
            <a:off x="500548" y="875691"/>
            <a:ext cx="20630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Kafka</a:t>
            </a:r>
            <a:endParaRPr lang="ru-R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188CA4E-18EE-5EAF-8928-4E375DF1A4E5}"/>
              </a:ext>
            </a:extLst>
          </p:cNvPr>
          <p:cNvSpPr txBox="1"/>
          <p:nvPr/>
        </p:nvSpPr>
        <p:spPr>
          <a:xfrm>
            <a:off x="500548" y="2651475"/>
            <a:ext cx="52980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Clickhouse</a:t>
            </a:r>
            <a:r>
              <a:rPr lang="ru-RU" dirty="0"/>
              <a:t> Базовый сбор логов и </a:t>
            </a:r>
            <a:r>
              <a:rPr lang="ru-RU" dirty="0" err="1"/>
              <a:t>парсинг</a:t>
            </a:r>
            <a:endParaRPr lang="ru-RU" dirty="0"/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051AC5-CD0B-2898-C66F-F596BC7B4930}"/>
              </a:ext>
            </a:extLst>
          </p:cNvPr>
          <p:cNvSpPr txBox="1"/>
          <p:nvPr/>
        </p:nvSpPr>
        <p:spPr>
          <a:xfrm>
            <a:off x="0" y="3289687"/>
            <a:ext cx="886150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SELECT * FROM </a:t>
            </a:r>
            <a:r>
              <a:rPr lang="en-US" sz="800" dirty="0" err="1"/>
              <a:t>parsed_logs</a:t>
            </a:r>
            <a:r>
              <a:rPr lang="en-US" sz="800" dirty="0"/>
              <a:t> LIMIT 3</a:t>
            </a:r>
          </a:p>
          <a:p>
            <a:endParaRPr lang="en-US" sz="800" dirty="0"/>
          </a:p>
          <a:p>
            <a:r>
              <a:rPr lang="en-US" sz="800" dirty="0"/>
              <a:t>Query id: 9c752d45-b6ab-4a31-99e3-b0a3376ae7f2</a:t>
            </a:r>
          </a:p>
          <a:p>
            <a:endParaRPr lang="en-US" sz="800" dirty="0"/>
          </a:p>
          <a:p>
            <a:r>
              <a:rPr lang="en-US" sz="800" dirty="0"/>
              <a:t>   ┌─</a:t>
            </a:r>
            <a:r>
              <a:rPr lang="en-US" sz="800" dirty="0" err="1"/>
              <a:t>created_date</a:t>
            </a:r>
            <a:r>
              <a:rPr lang="en-US" sz="800" dirty="0"/>
              <a:t>─┬─</a:t>
            </a:r>
            <a:r>
              <a:rPr lang="en-US" sz="800" dirty="0" err="1"/>
              <a:t>created_time</a:t>
            </a:r>
            <a:r>
              <a:rPr lang="en-US" sz="800" dirty="0"/>
              <a:t>─┬─</a:t>
            </a:r>
            <a:r>
              <a:rPr lang="en-US" sz="800" dirty="0" err="1"/>
              <a:t>type_message</a:t>
            </a:r>
            <a:r>
              <a:rPr lang="en-US" sz="800" dirty="0"/>
              <a:t>─┬─</a:t>
            </a:r>
            <a:r>
              <a:rPr lang="en-US" sz="800" dirty="0" err="1"/>
              <a:t>message_code</a:t>
            </a:r>
            <a:r>
              <a:rPr lang="en-US" sz="800" dirty="0"/>
              <a:t>─┬─</a:t>
            </a:r>
            <a:r>
              <a:rPr lang="en-US" sz="800" dirty="0" err="1"/>
              <a:t>message_text</a:t>
            </a:r>
            <a:r>
              <a:rPr lang="en-US" sz="800" dirty="0"/>
              <a:t>────────────────────────────────────────────┐</a:t>
            </a:r>
          </a:p>
          <a:p>
            <a:r>
              <a:rPr lang="en-US" sz="800" dirty="0"/>
              <a:t>1.│   2024-05-16 │ 12:54:54     │ INFO         │         5489 │ </a:t>
            </a:r>
            <a:r>
              <a:rPr lang="en-US" sz="800" dirty="0" err="1"/>
              <a:t>LuizezyjWeZEDdHAwdcsLrFeDNbRJOlpKWnddPVoCPUarsAvItytqVy</a:t>
            </a:r>
            <a:r>
              <a:rPr lang="en-US" sz="800" dirty="0"/>
              <a:t> │</a:t>
            </a:r>
          </a:p>
          <a:p>
            <a:r>
              <a:rPr lang="en-US" sz="800" dirty="0"/>
              <a:t>2.│   2024-05-16 │ 12:55:21     │ WARNING      │         7432 │ </a:t>
            </a:r>
            <a:r>
              <a:rPr lang="en-US" sz="800" dirty="0" err="1"/>
              <a:t>eeegyNkuveDSZFQhlbyZfgOoTuBiKDLTnhvSIjeJqKoCPPYQijtnOhA</a:t>
            </a:r>
            <a:r>
              <a:rPr lang="en-US" sz="800" dirty="0"/>
              <a:t> │</a:t>
            </a:r>
          </a:p>
          <a:p>
            <a:r>
              <a:rPr lang="en-US" sz="800" dirty="0"/>
              <a:t>3.│   2024-05-16 │ 13:21:47     │ ERROR        │         6225 │ </a:t>
            </a:r>
            <a:r>
              <a:rPr lang="en-US" sz="800" dirty="0" err="1"/>
              <a:t>eOpuWsIhiriOtAmtJgNiXPjraoXKvWfREAseKGIaPvwBZVvQBUqyCwl</a:t>
            </a:r>
            <a:r>
              <a:rPr lang="en-US" sz="800" dirty="0"/>
              <a:t> │</a:t>
            </a:r>
          </a:p>
          <a:p>
            <a:r>
              <a:rPr lang="en-US" sz="800" dirty="0"/>
              <a:t>   └──────────────┴──────────────┴──────────────┴──────────────┴─────────────────────────────────────────────────────────┘</a:t>
            </a:r>
          </a:p>
          <a:p>
            <a:endParaRPr lang="en-US" sz="800" dirty="0"/>
          </a:p>
          <a:p>
            <a:r>
              <a:rPr lang="en-US" sz="800" dirty="0"/>
              <a:t>3 rows in set. Elapsed: 0.007 sec.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21393D-436C-B17E-6F4E-F0E2E355D5F5}"/>
              </a:ext>
            </a:extLst>
          </p:cNvPr>
          <p:cNvSpPr txBox="1"/>
          <p:nvPr/>
        </p:nvSpPr>
        <p:spPr>
          <a:xfrm>
            <a:off x="477594" y="1248977"/>
            <a:ext cx="57226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bin/kafka-storage.sh format -t 263b5528-f31f-4b58-86c6-b78a7ba4674e -c config/</a:t>
            </a:r>
            <a:r>
              <a:rPr lang="en-US" sz="800" dirty="0" err="1"/>
              <a:t>server.properties</a:t>
            </a:r>
            <a:r>
              <a:rPr lang="en-US" sz="800" dirty="0"/>
              <a:t> --standalone</a:t>
            </a:r>
          </a:p>
          <a:p>
            <a:r>
              <a:rPr lang="en-US" sz="800" dirty="0"/>
              <a:t>bin/kafka-server-start.sh -daemon config/</a:t>
            </a:r>
            <a:r>
              <a:rPr lang="en-US" sz="800" dirty="0" err="1"/>
              <a:t>server.properties</a:t>
            </a:r>
            <a:endParaRPr lang="en-US" sz="800" dirty="0"/>
          </a:p>
          <a:p>
            <a:r>
              <a:rPr lang="en-US" sz="800" dirty="0"/>
              <a:t>bin/kafka-topics.sh --create --topic </a:t>
            </a:r>
            <a:r>
              <a:rPr lang="en-US" sz="800" dirty="0" err="1"/>
              <a:t>logs_to_clickhouse_topic</a:t>
            </a:r>
            <a:r>
              <a:rPr lang="en-US" sz="800" dirty="0"/>
              <a:t> --bootstrap-server localhost:9092</a:t>
            </a:r>
          </a:p>
          <a:p>
            <a:r>
              <a:rPr lang="en-US" sz="800" dirty="0"/>
              <a:t>bin/kafka-topics.sh --describe --topic </a:t>
            </a:r>
            <a:r>
              <a:rPr lang="en-US" sz="800" dirty="0" err="1"/>
              <a:t>logs_to_clickhouse_topic</a:t>
            </a:r>
            <a:r>
              <a:rPr lang="en-US" sz="800" dirty="0"/>
              <a:t> --bootstrap-server localhost:9092</a:t>
            </a:r>
          </a:p>
          <a:p>
            <a:r>
              <a:rPr lang="en-US" sz="800" dirty="0"/>
              <a:t>bin/kafka-console-consumer.sh --topic </a:t>
            </a:r>
            <a:r>
              <a:rPr lang="en-US" sz="800" dirty="0" err="1"/>
              <a:t>logs_to_clickhouse_topic</a:t>
            </a:r>
            <a:r>
              <a:rPr lang="en-US" sz="800" dirty="0"/>
              <a:t> --from-beginning --bootstrap-server localhost:9092</a:t>
            </a:r>
            <a:endParaRPr lang="ru-RU" sz="800"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C11458A3-F05B-CC45-34E9-2BE5F1D25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13" y="1980984"/>
            <a:ext cx="9144000" cy="511042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C36DB08-7FD6-D556-3792-0A5B63911C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6124" y="2651475"/>
            <a:ext cx="2665026" cy="1119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985659"/>
      </p:ext>
    </p:extLst>
  </p:cSld>
  <p:clrMapOvr>
    <a:masterClrMapping/>
  </p:clrMapOvr>
</p:sld>
</file>

<file path=ppt/theme/theme1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6402BA"/>
      </a:dk2>
      <a:lt2>
        <a:srgbClr val="EEEEEE"/>
      </a:lt2>
      <a:accent1>
        <a:srgbClr val="7629BA"/>
      </a:accent1>
      <a:accent2>
        <a:srgbClr val="8B8EE3"/>
      </a:accent2>
      <a:accent3>
        <a:srgbClr val="BFC1F0"/>
      </a:accent3>
      <a:accent4>
        <a:srgbClr val="FFAB40"/>
      </a:accent4>
      <a:accent5>
        <a:srgbClr val="0097A7"/>
      </a:accent5>
      <a:accent6>
        <a:srgbClr val="EEFF41"/>
      </a:accent6>
      <a:hlink>
        <a:srgbClr val="8B8EE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Светлая тема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5989</TotalTime>
  <Words>668</Words>
  <Application>Microsoft Office PowerPoint</Application>
  <PresentationFormat>Экран (16:9)</PresentationFormat>
  <Paragraphs>117</Paragraphs>
  <Slides>16</Slides>
  <Notes>16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16</vt:i4>
      </vt:variant>
    </vt:vector>
  </HeadingPairs>
  <TitlesOfParts>
    <vt:vector size="23" baseType="lpstr">
      <vt:lpstr>Roboto</vt:lpstr>
      <vt:lpstr>Courier New</vt:lpstr>
      <vt:lpstr>Roboto Medium</vt:lpstr>
      <vt:lpstr>Arial</vt:lpstr>
      <vt:lpstr>Светлая тема</vt:lpstr>
      <vt:lpstr>Светлая тема</vt:lpstr>
      <vt:lpstr>Светлая тема</vt:lpstr>
      <vt:lpstr>Презентация PowerPoint</vt:lpstr>
      <vt:lpstr>Меня хорошо видно &amp; слышно?</vt:lpstr>
      <vt:lpstr>Защита проекта Тема:  Анализ логов в clickhouse   </vt:lpstr>
      <vt:lpstr>План защиты</vt:lpstr>
      <vt:lpstr>Презентация PowerPoint</vt:lpstr>
      <vt:lpstr>Общая схема обработки логов</vt:lpstr>
      <vt:lpstr>Какие технологии использовались </vt:lpstr>
      <vt:lpstr>Что получилось</vt:lpstr>
      <vt:lpstr>Что получилось</vt:lpstr>
      <vt:lpstr>Что получилось</vt:lpstr>
      <vt:lpstr>Что получилось</vt:lpstr>
      <vt:lpstr>Что получилось</vt:lpstr>
      <vt:lpstr>Выводы </vt:lpstr>
      <vt:lpstr>Презентация PowerPoint</vt:lpstr>
      <vt:lpstr>Спасибо за внимание!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Aleksey</dc:creator>
  <cp:lastModifiedBy>Поповичев Алексей</cp:lastModifiedBy>
  <cp:revision>13</cp:revision>
  <dcterms:modified xsi:type="dcterms:W3CDTF">2025-05-20T18:10:44Z</dcterms:modified>
</cp:coreProperties>
</file>